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66"/>
  </p:notesMasterIdLst>
  <p:handoutMasterIdLst>
    <p:handoutMasterId r:id="rId67"/>
  </p:handoutMasterIdLst>
  <p:sldIdLst>
    <p:sldId id="294" r:id="rId2"/>
    <p:sldId id="369" r:id="rId3"/>
    <p:sldId id="367" r:id="rId4"/>
    <p:sldId id="783" r:id="rId5"/>
    <p:sldId id="825" r:id="rId6"/>
    <p:sldId id="832" r:id="rId7"/>
    <p:sldId id="833" r:id="rId8"/>
    <p:sldId id="843" r:id="rId9"/>
    <p:sldId id="844" r:id="rId10"/>
    <p:sldId id="835" r:id="rId11"/>
    <p:sldId id="836" r:id="rId12"/>
    <p:sldId id="837" r:id="rId13"/>
    <p:sldId id="845" r:id="rId14"/>
    <p:sldId id="846" r:id="rId15"/>
    <p:sldId id="847" r:id="rId16"/>
    <p:sldId id="848" r:id="rId17"/>
    <p:sldId id="849" r:id="rId18"/>
    <p:sldId id="850" r:id="rId19"/>
    <p:sldId id="851" r:id="rId20"/>
    <p:sldId id="852" r:id="rId21"/>
    <p:sldId id="853" r:id="rId22"/>
    <p:sldId id="854" r:id="rId23"/>
    <p:sldId id="855" r:id="rId24"/>
    <p:sldId id="856" r:id="rId25"/>
    <p:sldId id="857" r:id="rId26"/>
    <p:sldId id="858" r:id="rId27"/>
    <p:sldId id="859" r:id="rId28"/>
    <p:sldId id="507" r:id="rId29"/>
    <p:sldId id="860" r:id="rId30"/>
    <p:sldId id="861" r:id="rId31"/>
    <p:sldId id="865" r:id="rId32"/>
    <p:sldId id="864" r:id="rId33"/>
    <p:sldId id="862" r:id="rId34"/>
    <p:sldId id="863" r:id="rId35"/>
    <p:sldId id="653" r:id="rId36"/>
    <p:sldId id="867" r:id="rId37"/>
    <p:sldId id="868" r:id="rId38"/>
    <p:sldId id="869" r:id="rId39"/>
    <p:sldId id="872" r:id="rId40"/>
    <p:sldId id="871" r:id="rId41"/>
    <p:sldId id="873" r:id="rId42"/>
    <p:sldId id="926" r:id="rId43"/>
    <p:sldId id="927" r:id="rId44"/>
    <p:sldId id="928" r:id="rId45"/>
    <p:sldId id="946" r:id="rId46"/>
    <p:sldId id="947" r:id="rId47"/>
    <p:sldId id="948" r:id="rId48"/>
    <p:sldId id="932" r:id="rId49"/>
    <p:sldId id="933" r:id="rId50"/>
    <p:sldId id="936" r:id="rId51"/>
    <p:sldId id="934" r:id="rId52"/>
    <p:sldId id="935" r:id="rId53"/>
    <p:sldId id="937" r:id="rId54"/>
    <p:sldId id="938" r:id="rId55"/>
    <p:sldId id="939" r:id="rId56"/>
    <p:sldId id="941" r:id="rId57"/>
    <p:sldId id="940" r:id="rId58"/>
    <p:sldId id="942" r:id="rId59"/>
    <p:sldId id="945" r:id="rId60"/>
    <p:sldId id="949" r:id="rId61"/>
    <p:sldId id="944" r:id="rId62"/>
    <p:sldId id="951" r:id="rId63"/>
    <p:sldId id="950" r:id="rId64"/>
    <p:sldId id="954" r:id="rId6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95007" autoAdjust="0"/>
  </p:normalViewPr>
  <p:slideViewPr>
    <p:cSldViewPr>
      <p:cViewPr>
        <p:scale>
          <a:sx n="141" d="100"/>
          <a:sy n="141" d="100"/>
        </p:scale>
        <p:origin x="328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99D3DEB-EF92-004B-A78B-1002814CFF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818D6943-66E1-7C4D-A8FE-27FDE9CDF1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F5871B0C-2D2B-DB48-909C-5581357F89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F961DC7C-C03A-0B43-9670-C00DACACD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6529824-1143-7F4D-8908-C7327A17437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472F79C-7592-CC4E-901A-9E8E5952CB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4590EA-F97A-7B44-AE16-2399FE480F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10034D2-54F9-C043-BED8-02F70C02D9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D2B5CBB-EFBC-574D-8ED9-F12D5C5E23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06C97635-66EB-E14D-9A46-5F80D0F5C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239853A8-1E8E-9741-905B-036A50AF0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79E301-EC2F-A147-BB81-464D6186767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691C-B0CC-1445-A061-695973EA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2A30-C889-974A-B7AD-A757B3C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663D-2A1D-FD43-92EE-E22FD61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9617-8EAB-0E42-BBA1-00F4116AE7B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54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321F-DF7B-6746-8E65-6B7208D4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C89B-E2EB-8D40-8043-19E1C8D3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C572-2072-8E44-B512-C7460D86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5E3B-E45C-E549-B756-45DE3E0EC77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0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29A9-4B6E-B842-8A4C-4715DDB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89C4-7CF7-2F49-A138-1C43F77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91C9-D286-7C42-A093-4B7F433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2B17-6BEA-284D-BA2E-40A01DFECC3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09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9D11-CD26-C141-8892-FAC9420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4508-F807-B448-A579-265F4B54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4A09-1699-E549-9865-EB1B8A9E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F5DB9-8309-F24F-82C8-F92CC45B14C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73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FDF3-464F-AC4B-8AA8-650E15AE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F88C-D6DD-7147-9184-600A806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EB7C-4FC5-5340-9DEC-24FFADE9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2B2F-2036-144E-AFBE-034A13112FF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4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88A2C8-6E6F-654F-B9D8-0DBA2680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61A898-146C-6E4A-8782-F672A335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F2D170-A67B-124D-A15E-D2A24DE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7AFB1-B8EB-DF46-A2B6-4214839E671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524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C45421-B476-9B43-9FCE-55097D4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69F1D-5BBA-6A46-8A08-DD8843CA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175DF-0DB8-E94D-97AA-B50DF04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C6D7-5228-FE41-AA63-873DC12E9DA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55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C4A83C-44F8-8942-8F0E-AD512FCF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2D3DEE-7F72-FC42-8791-09F50128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1D3CFD-73DA-3F40-A559-C92A0CE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A06F1-C207-F04E-8ED1-C20AEFC889E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61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BFA6E9-E5BD-D047-8502-445E7903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50991E-7C3E-AF40-9F8A-AD7096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52919F-F603-5548-97FD-114D228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D79B-B99E-4D41-8C7A-AD905724B32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4123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1E2BF-63BF-194E-963B-7B6CC643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4E6F54-6DFE-2F48-90F8-398E6D3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12A0CD-DDAC-1446-B7F3-2BA91CA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DB243-A2AC-E64D-92D1-1419D4E7EF3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54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F8FBAD-E331-6540-8FB7-0F023EF6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13144-168A-BA48-806D-18CF51DE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D0522A-B25E-1948-A44D-925613EF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D8059-0C4B-F446-9EFF-D0BCEE69ABCA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60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DE4A3A4-61D4-2C48-BB18-6C64F3432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3DD90D-F567-6347-8897-3A39B7C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5138-1C65-ED48-A3D7-92E099ABD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98B4-9574-9F45-951C-EA67796FF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B2B-4807-1543-9454-1DD0ECE5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59AB1D-6CFA-014F-90D2-1F5D021A9F2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CDC518D-1A11-AC4C-9505-AB7DD462D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912813"/>
            <a:ext cx="7772400" cy="2387600"/>
          </a:xfrm>
        </p:spPr>
        <p:txBody>
          <a:bodyPr/>
          <a:lstStyle/>
          <a:p>
            <a:pPr eaLnBrk="1" hangingPunct="1"/>
            <a:r>
              <a:rPr lang="ru-RU" altLang="en-US" sz="3600" b="1" dirty="0">
                <a:latin typeface="Montserrat" pitchFamily="2" charset="0"/>
              </a:rPr>
              <a:t>Урок 1</a:t>
            </a:r>
            <a:r>
              <a:rPr lang="en-US" altLang="en-US" sz="3600" b="1" dirty="0">
                <a:latin typeface="Montserrat" pitchFamily="2" charset="0"/>
              </a:rPr>
              <a:t>3</a:t>
            </a:r>
            <a:endParaRPr lang="ru-RU" altLang="en-US" sz="3300" b="1" dirty="0">
              <a:latin typeface="Montserrat" pitchFamily="2" charset="0"/>
            </a:endParaRP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AC10B8E-02FF-C346-AEA6-AD43C34E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069" y="659241"/>
            <a:ext cx="651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Montserrat Medium" pitchFamily="2" charset="0"/>
              </a:rPr>
              <a:t>C++</a:t>
            </a:r>
            <a:endParaRPr lang="ru-RU" altLang="en-US" sz="1800" dirty="0">
              <a:latin typeface="Montserrat Medium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7C297D41-C69E-7A4E-8A8A-FBF129B9B13D}"/>
              </a:ext>
            </a:extLst>
          </p:cNvPr>
          <p:cNvSpPr/>
          <p:nvPr/>
        </p:nvSpPr>
        <p:spPr>
          <a:xfrm>
            <a:off x="1717675" y="19891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456173A9-9774-2248-A359-57CA8BB71BE5}"/>
              </a:ext>
            </a:extLst>
          </p:cNvPr>
          <p:cNvSpPr/>
          <p:nvPr/>
        </p:nvSpPr>
        <p:spPr>
          <a:xfrm>
            <a:off x="1870075" y="21415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18E08F1F-0A76-AE40-950E-ED8B1A38AC2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A1E51F2-30FA-A64F-95F2-6B5CA42CB8BA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0D58D1C-B1D5-9444-A2DA-DB38141050F6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547B7FF-514C-3046-854B-633127E1A514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AFC6F2D-63E0-6C41-A892-106FB16E7C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4B334802-6FA5-B94F-BCF4-D9F66C9A3E7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745453"/>
            <a:ext cx="73136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 (получает те же поля и методы, что и в базовом классе)</a:t>
            </a:r>
          </a:p>
        </p:txBody>
      </p:sp>
    </p:spTree>
    <p:extLst>
      <p:ext uri="{BB962C8B-B14F-4D97-AF65-F5344CB8AC3E}">
        <p14:creationId xmlns:p14="http://schemas.microsoft.com/office/powerpoint/2010/main" val="313856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671137"/>
            <a:ext cx="73136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 (получает те же поля и методы, что и в базовом классе)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9B9BB7-F4BF-0E42-85AC-18601F45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88" y="3475471"/>
            <a:ext cx="3723623" cy="27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14987FD-FF6E-1344-B22E-18AD67FE8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16" y="6041801"/>
            <a:ext cx="3821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Синтаксис наследования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DCCD11-F758-E64F-B718-C37046D9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95" y="2379209"/>
            <a:ext cx="6549601" cy="2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7409-DE21-4B45-A211-A160613479EE}"/>
              </a:ext>
            </a:extLst>
          </p:cNvPr>
          <p:cNvSpPr txBox="1"/>
          <p:nvPr/>
        </p:nvSpPr>
        <p:spPr>
          <a:xfrm>
            <a:off x="1331640" y="1530443"/>
            <a:ext cx="6070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Montserrat" pitchFamily="2" charset="0"/>
              </a:rPr>
              <a:t>	</a:t>
            </a:r>
            <a:r>
              <a:rPr lang="ru-RU" sz="2200" dirty="0">
                <a:latin typeface="Montserrat" pitchFamily="2" charset="0"/>
              </a:rPr>
              <a:t>Модификаторы наследования:</a:t>
            </a:r>
          </a:p>
          <a:p>
            <a:endParaRPr lang="en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public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публичные члены базового класса доступны. Приватные члены базового класса недоступны. </a:t>
            </a:r>
            <a:r>
              <a:rPr lang="en-US" dirty="0" err="1">
                <a:latin typeface="Montserrat" pitchFamily="2" charset="0"/>
              </a:rPr>
              <a:t>Proteted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члены доступны внутри дочернего класса.</a:t>
            </a:r>
            <a:endParaRPr lang="en-US" dirty="0">
              <a:latin typeface="Montserrat" pitchFamily="2" charset="0"/>
            </a:endParaRPr>
          </a:p>
          <a:p>
            <a:endParaRPr lang="en-US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private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задается по умолчанию, может отсутствовать. И публичные и приватные члены базового класса недоступны. </a:t>
            </a:r>
          </a:p>
          <a:p>
            <a:endParaRPr lang="en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protected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в базовом классе элементы, объявленные как </a:t>
            </a:r>
            <a:r>
              <a:rPr lang="en" dirty="0">
                <a:latin typeface="Montserrat" pitchFamily="2" charset="0"/>
              </a:rPr>
              <a:t>protected, </a:t>
            </a:r>
            <a:r>
              <a:rPr lang="ru-RU" dirty="0">
                <a:latin typeface="Montserrat" pitchFamily="2" charset="0"/>
              </a:rPr>
              <a:t>снаружи класса трактуются как </a:t>
            </a:r>
            <a:r>
              <a:rPr lang="en" dirty="0">
                <a:latin typeface="Montserrat" pitchFamily="2" charset="0"/>
              </a:rPr>
              <a:t>private. </a:t>
            </a:r>
            <a:r>
              <a:rPr lang="ru-RU" dirty="0">
                <a:latin typeface="Montserrat" pitchFamily="2" charset="0"/>
              </a:rPr>
              <a:t>Но в классах-наследниках эти поля доступны. </a:t>
            </a:r>
          </a:p>
        </p:txBody>
      </p:sp>
    </p:spTree>
    <p:extLst>
      <p:ext uri="{BB962C8B-B14F-4D97-AF65-F5344CB8AC3E}">
        <p14:creationId xmlns:p14="http://schemas.microsoft.com/office/powerpoint/2010/main" val="14992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846B453-527F-2C4A-B2E3-A7925BFAE6A9}"/>
              </a:ext>
            </a:extLst>
          </p:cNvPr>
          <p:cNvGraphicFramePr>
            <a:graphicFrameLocks noGrp="1"/>
          </p:cNvGraphicFramePr>
          <p:nvPr/>
        </p:nvGraphicFramePr>
        <p:xfrm>
          <a:off x="1114606" y="2492896"/>
          <a:ext cx="7307380" cy="2342295"/>
        </p:xfrm>
        <a:graphic>
          <a:graphicData uri="http://schemas.openxmlformats.org/drawingml/2006/table">
            <a:tbl>
              <a:tblPr/>
              <a:tblGrid>
                <a:gridCol w="1826845">
                  <a:extLst>
                    <a:ext uri="{9D8B030D-6E8A-4147-A177-3AD203B41FA5}">
                      <a16:colId xmlns:a16="http://schemas.microsoft.com/office/drawing/2014/main" val="3540733005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1697373764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2669568019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4246290433"/>
                    </a:ext>
                  </a:extLst>
                </a:gridCol>
              </a:tblGrid>
              <a:tr h="468459">
                <a:tc rowSpan="2"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Модификатор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Модификатор наследования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24814"/>
                  </a:ext>
                </a:extLst>
              </a:tr>
              <a:tr h="46845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87778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87874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175700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42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03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7409-DE21-4B45-A211-A160613479EE}"/>
              </a:ext>
            </a:extLst>
          </p:cNvPr>
          <p:cNvSpPr txBox="1"/>
          <p:nvPr/>
        </p:nvSpPr>
        <p:spPr>
          <a:xfrm>
            <a:off x="1383920" y="3083518"/>
            <a:ext cx="6768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	</a:t>
            </a:r>
            <a:r>
              <a:rPr lang="en" b="1" dirty="0">
                <a:latin typeface="Montserrat" pitchFamily="2" charset="0"/>
              </a:rPr>
              <a:t>Protected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модификатор доступа, который позволяет получить доступ к полям и методам базового класса из дочернего. </a:t>
            </a:r>
          </a:p>
        </p:txBody>
      </p:sp>
    </p:spTree>
    <p:extLst>
      <p:ext uri="{BB962C8B-B14F-4D97-AF65-F5344CB8AC3E}">
        <p14:creationId xmlns:p14="http://schemas.microsoft.com/office/powerpoint/2010/main" val="314277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Диаграмма классов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F8DC0F-5E1D-7140-B3CF-4F694366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737" y="1535569"/>
            <a:ext cx="4835296" cy="412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D01CFC-FAAE-184E-AB49-AFB897DBB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93534"/>
            <a:ext cx="5003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46F68-33DE-C244-84F7-172CF9A5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AFF64-52D0-994F-894C-FEA623D7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3" y="4200209"/>
            <a:ext cx="6776112" cy="16265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B6EC06-F290-E04A-9F6A-993794E8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6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3E495434-E403-D543-9EA7-6A6D4AFE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Разбор ДЗ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76CDFF1F-0C2B-A849-9380-252DDC57E654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473F0597-A1C5-B842-A275-C10920F64D40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170FA9D-82C4-D348-9EC5-D4841E95ED94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BE203D30-5F18-694B-BA6E-1B1EC6D47F8D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059054B-E1FF-F945-AE1F-13DD44E3EDF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5431073-BBDE-D845-A44C-BAA56E1401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8EFF164D-2FAC-684F-B4F7-8D4DD99EB2E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5E274703-1827-F148-9C97-C5D40D62E9B1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66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492" y="6116335"/>
            <a:ext cx="4090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Как исправить ошибку?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AFF64-52D0-994F-894C-FEA623D7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3" y="4200209"/>
            <a:ext cx="6776112" cy="16265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B6EC06-F290-E04A-9F6A-993794E8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4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656662-5AF7-0340-9611-5EFE14AF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2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r>
              <a:rPr lang="ru-RU" sz="1400" dirty="0">
                <a:latin typeface="Montserrat" pitchFamily="2" charset="0"/>
              </a:rPr>
              <a:t> +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14838A-D1E2-BB45-A2E6-30FA3931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B7C1A6-B01C-4C41-86F8-F01EC0CE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4372643"/>
            <a:ext cx="5342768" cy="12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3501" y="5986927"/>
            <a:ext cx="26695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Как решить проблему?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14838A-D1E2-BB45-A2E6-30FA3931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B7C1A6-B01C-4C41-86F8-F01EC0CE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4372643"/>
            <a:ext cx="5342768" cy="12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1" y="5964857"/>
            <a:ext cx="40188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Использовать конструктор базового класса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42049E-2696-F54D-8CF8-74BE3D78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34" y="1229170"/>
            <a:ext cx="5639523" cy="46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1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 </a:t>
            </a:r>
            <a:r>
              <a:rPr lang="ru-RU" sz="1400" dirty="0">
                <a:latin typeface="Montserrat" pitchFamily="2" charset="0"/>
              </a:rPr>
              <a:t>и его дочерние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3F3779-C3E7-C647-9F16-484567B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90" y="1351146"/>
            <a:ext cx="4018819" cy="47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7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6FE2D-BA47-DC41-8F1B-BEF5669F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6" y="1322468"/>
            <a:ext cx="4173190" cy="28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EBEB44-7E78-314D-95AA-6676854D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6" y="1322468"/>
            <a:ext cx="4173190" cy="2883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BD7E8B-4077-9C4B-B6CB-A3A0C26A1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11" y="4481337"/>
            <a:ext cx="3837975" cy="13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0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816808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dirty="0">
                <a:latin typeface="Montserrat" pitchFamily="2" charset="0"/>
              </a:rPr>
              <a:t>Есть класс </a:t>
            </a:r>
            <a:r>
              <a:rPr lang="en-US" altLang="en-US" sz="1600" dirty="0">
                <a:latin typeface="Montserrat" pitchFamily="2" charset="0"/>
              </a:rPr>
              <a:t>2D </a:t>
            </a:r>
            <a:r>
              <a:rPr lang="ru-RU" altLang="en-US" sz="1600" dirty="0">
                <a:latin typeface="Montserrat" pitchFamily="2" charset="0"/>
              </a:rPr>
              <a:t>точки (координата </a:t>
            </a:r>
            <a:r>
              <a:rPr lang="en-US" altLang="en-US" sz="1600" dirty="0">
                <a:latin typeface="Montserrat" pitchFamily="2" charset="0"/>
              </a:rPr>
              <a:t>X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Y</a:t>
            </a:r>
            <a:r>
              <a:rPr lang="ru-RU" altLang="en-US" sz="1600" dirty="0">
                <a:latin typeface="Montserrat" pitchFamily="2" charset="0"/>
              </a:rPr>
              <a:t>).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Также есть метод вывода значений координат.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ru-RU" altLang="en-US" sz="1600" dirty="0">
                <a:latin typeface="Montserrat" pitchFamily="2" charset="0"/>
              </a:rPr>
              <a:t>. С помощью механизма наследования реализуйте наследуемый класс </a:t>
            </a:r>
            <a:r>
              <a:rPr lang="en-US" altLang="en-US" sz="1600" dirty="0">
                <a:latin typeface="Montserrat" pitchFamily="2" charset="0"/>
              </a:rPr>
              <a:t>3D </a:t>
            </a:r>
            <a:r>
              <a:rPr lang="ru-RU" altLang="en-US" sz="1600" dirty="0">
                <a:latin typeface="Montserrat" pitchFamily="2" charset="0"/>
              </a:rPr>
              <a:t>точки (координата </a:t>
            </a:r>
            <a:r>
              <a:rPr lang="en-US" altLang="en-US" sz="1600" dirty="0">
                <a:latin typeface="Montserrat" pitchFamily="2" charset="0"/>
              </a:rPr>
              <a:t>X, Y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Z</a:t>
            </a:r>
            <a:r>
              <a:rPr lang="ru-RU" altLang="en-US" sz="1600" dirty="0">
                <a:latin typeface="Montserrat" pitchFamily="2" charset="0"/>
              </a:rPr>
              <a:t>)</a:t>
            </a:r>
            <a:r>
              <a:rPr lang="en-US" altLang="en-US" sz="1600" dirty="0">
                <a:latin typeface="Montserrat" pitchFamily="2" charset="0"/>
              </a:rPr>
              <a:t> + </a:t>
            </a:r>
            <a:r>
              <a:rPr lang="ru-RU" altLang="en-US" sz="1600" dirty="0">
                <a:latin typeface="Montserrat" pitchFamily="2" charset="0"/>
              </a:rPr>
              <a:t>метод вывода значений этих координат.</a:t>
            </a:r>
          </a:p>
        </p:txBody>
      </p:sp>
    </p:spTree>
    <p:extLst>
      <p:ext uri="{BB962C8B-B14F-4D97-AF65-F5344CB8AC3E}">
        <p14:creationId xmlns:p14="http://schemas.microsoft.com/office/powerpoint/2010/main" val="4223048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Структуры объектов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07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Повтороение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9730" y="1414313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899592" y="4173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608309" y="3157138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75795" y="6337341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60296" y="638364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7744" y="-199324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51992" y="5697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04392" y="7221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51992" y="5236947"/>
            <a:ext cx="7710987" cy="1051290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600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Создайте класс по диаграмме выше.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в </a:t>
            </a:r>
            <a:r>
              <a:rPr lang="en-US" altLang="en-US" sz="1600" dirty="0">
                <a:latin typeface="Montserrat" pitchFamily="2" charset="0"/>
              </a:rPr>
              <a:t>main </a:t>
            </a:r>
            <a:r>
              <a:rPr lang="ru-RU" altLang="en-US" sz="1600" dirty="0">
                <a:latin typeface="Montserrat" pitchFamily="2" charset="0"/>
              </a:rPr>
              <a:t>создайте одного персонажа, введите данные и выведите их. (</a:t>
            </a:r>
            <a:r>
              <a:rPr lang="ru-RU" altLang="en-US" sz="1600" b="1" dirty="0">
                <a:latin typeface="Montserrat" pitchFamily="2" charset="0"/>
              </a:rPr>
              <a:t>На стеке</a:t>
            </a:r>
            <a:r>
              <a:rPr lang="ru-RU" altLang="en-US" sz="1600" dirty="0">
                <a:latin typeface="Montserrat" pitchFamily="2" charset="0"/>
              </a:rPr>
              <a:t>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9CC6A9-D304-974D-8D3E-9B7480EB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9319" y="2924430"/>
            <a:ext cx="2061496" cy="21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02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9730" y="1414313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899592" y="4173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608309" y="3157138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75795" y="6337341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60296" y="638364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7744" y="-199324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51992" y="5697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04392" y="7221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51992" y="5236947"/>
            <a:ext cx="7710987" cy="1051290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600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Создайте класс по диаграмме выше.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в </a:t>
            </a:r>
            <a:r>
              <a:rPr lang="en-US" altLang="en-US" sz="1600" dirty="0">
                <a:latin typeface="Montserrat" pitchFamily="2" charset="0"/>
              </a:rPr>
              <a:t>main </a:t>
            </a:r>
            <a:r>
              <a:rPr lang="ru-RU" altLang="en-US" sz="1600" dirty="0">
                <a:latin typeface="Montserrat" pitchFamily="2" charset="0"/>
              </a:rPr>
              <a:t>создайте одного персонажа, введите данные и выведите их. (</a:t>
            </a:r>
            <a:r>
              <a:rPr lang="ru-RU" altLang="en-US" sz="1600" b="1" dirty="0">
                <a:latin typeface="Montserrat" pitchFamily="2" charset="0"/>
              </a:rPr>
              <a:t>Динамическая память</a:t>
            </a:r>
            <a:r>
              <a:rPr lang="ru-RU" altLang="en-US" sz="1600" dirty="0">
                <a:latin typeface="Montserrat" pitchFamily="2" charset="0"/>
              </a:rPr>
              <a:t>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9CC6A9-D304-974D-8D3E-9B7480EB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9319" y="2924430"/>
            <a:ext cx="2061496" cy="21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01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9730" y="1414313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899592" y="4173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608309" y="3157138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75795" y="6337341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60296" y="638364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7744" y="-199324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51992" y="5697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04392" y="7221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51992" y="5236947"/>
            <a:ext cx="7710987" cy="1051290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600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Создайте класс по диаграмме выше.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в </a:t>
            </a:r>
            <a:r>
              <a:rPr lang="en-US" altLang="en-US" sz="1600" dirty="0">
                <a:latin typeface="Montserrat" pitchFamily="2" charset="0"/>
              </a:rPr>
              <a:t>main </a:t>
            </a:r>
            <a:r>
              <a:rPr lang="ru-RU" altLang="en-US" sz="1600" dirty="0">
                <a:latin typeface="Montserrat" pitchFamily="2" charset="0"/>
              </a:rPr>
              <a:t>создайте </a:t>
            </a:r>
            <a:r>
              <a:rPr lang="ru-RU" altLang="en-US" sz="1600" b="1" dirty="0">
                <a:latin typeface="Montserrat" pitchFamily="2" charset="0"/>
              </a:rPr>
              <a:t>массив</a:t>
            </a:r>
            <a:r>
              <a:rPr lang="ru-RU" altLang="en-US" sz="1600" dirty="0">
                <a:latin typeface="Montserrat" pitchFamily="2" charset="0"/>
              </a:rPr>
              <a:t> персонажей,  сколько потребует пользователь (</a:t>
            </a:r>
            <a:r>
              <a:rPr lang="ru-RU" altLang="en-US" sz="1600" b="1" dirty="0">
                <a:latin typeface="Montserrat" pitchFamily="2" charset="0"/>
              </a:rPr>
              <a:t>на стеке</a:t>
            </a:r>
            <a:r>
              <a:rPr lang="ru-RU" altLang="en-US" sz="1600" dirty="0">
                <a:latin typeface="Montserrat" pitchFamily="2" charset="0"/>
              </a:rPr>
              <a:t>).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9CC6A9-D304-974D-8D3E-9B7480EB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9319" y="2924430"/>
            <a:ext cx="2061496" cy="21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84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9730" y="1414313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899592" y="4173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608309" y="3157138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75795" y="6337341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60296" y="638364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7744" y="-199324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51992" y="5697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04392" y="7221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9CC6A9-D304-974D-8D3E-9B7480EB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24" y="3160153"/>
            <a:ext cx="2402829" cy="2522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ECF70D-BA16-314A-9B5B-12993CA66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02" y="3154302"/>
            <a:ext cx="4043009" cy="2498750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A8D6B94F-3F8C-B847-991D-265A579CE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26" y="5845582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027C7020-FDC7-B54B-A4BD-FF9252EAA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74" y="5863892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Диаграмма класса</a:t>
            </a:r>
          </a:p>
        </p:txBody>
      </p:sp>
    </p:spTree>
    <p:extLst>
      <p:ext uri="{BB962C8B-B14F-4D97-AF65-F5344CB8AC3E}">
        <p14:creationId xmlns:p14="http://schemas.microsoft.com/office/powerpoint/2010/main" val="1540722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9730" y="1414313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899592" y="4173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608309" y="3157138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75795" y="6337341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60296" y="638364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7744" y="-199324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51992" y="5697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04392" y="72216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51992" y="5236947"/>
            <a:ext cx="7710987" cy="1051290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600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Создайте класс по диаграмме выше.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в </a:t>
            </a:r>
            <a:r>
              <a:rPr lang="en-US" altLang="en-US" sz="1600" dirty="0">
                <a:latin typeface="Montserrat" pitchFamily="2" charset="0"/>
              </a:rPr>
              <a:t>main </a:t>
            </a:r>
            <a:r>
              <a:rPr lang="ru-RU" altLang="en-US" sz="1600" dirty="0">
                <a:latin typeface="Montserrat" pitchFamily="2" charset="0"/>
              </a:rPr>
              <a:t>создайте </a:t>
            </a:r>
            <a:r>
              <a:rPr lang="ru-RU" altLang="en-US" sz="1600" b="1" dirty="0">
                <a:latin typeface="Montserrat" pitchFamily="2" charset="0"/>
              </a:rPr>
              <a:t>массив</a:t>
            </a:r>
            <a:r>
              <a:rPr lang="ru-RU" altLang="en-US" sz="1600" dirty="0">
                <a:latin typeface="Montserrat" pitchFamily="2" charset="0"/>
              </a:rPr>
              <a:t> персонажей,  сколько потребует пользователь (</a:t>
            </a:r>
            <a:r>
              <a:rPr lang="ru-RU" altLang="en-US" sz="1600" b="1" dirty="0">
                <a:latin typeface="Montserrat" pitchFamily="2" charset="0"/>
              </a:rPr>
              <a:t>динамическая память</a:t>
            </a:r>
            <a:r>
              <a:rPr lang="ru-RU" altLang="en-US" sz="1600" dirty="0">
                <a:latin typeface="Montserrat" pitchFamily="2" charset="0"/>
              </a:rPr>
              <a:t>).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9CC6A9-D304-974D-8D3E-9B7480EB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9319" y="2924430"/>
            <a:ext cx="2061496" cy="21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72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763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</a:t>
            </a:r>
            <a:r>
              <a:rPr lang="ru-RU" altLang="en-US" sz="3000" b="1" dirty="0" err="1">
                <a:latin typeface="Montserrat" pitchFamily="2" charset="0"/>
              </a:rPr>
              <a:t>Абсстракция</a:t>
            </a:r>
            <a:r>
              <a:rPr lang="ru-RU" altLang="en-US" sz="3000" b="1" dirty="0">
                <a:latin typeface="Montserrat" pitchFamily="2" charset="0"/>
              </a:rPr>
              <a:t>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5224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Где они применяются?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1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Абстракция используется только на </a:t>
            </a:r>
            <a:r>
              <a:rPr lang="en-US" altLang="en-US" sz="3000" b="1" dirty="0">
                <a:latin typeface="Montserrat" pitchFamily="2" charset="0"/>
              </a:rPr>
              <a:t>C++?</a:t>
            </a:r>
            <a:endParaRPr lang="ru-RU" altLang="en-US" sz="30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552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817" y="3138141"/>
            <a:ext cx="74929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Century Gothic" panose="020B0502020202020204" pitchFamily="34" charset="0"/>
              </a:rPr>
              <a:t>	 </a:t>
            </a:r>
            <a:r>
              <a:rPr lang="ru-RU" sz="1800" b="1" dirty="0">
                <a:latin typeface="Century Gothic" panose="020B0502020202020204" pitchFamily="34" charset="0"/>
              </a:rPr>
              <a:t>Абстракция</a:t>
            </a:r>
            <a:r>
              <a:rPr lang="ru-RU" sz="1800" dirty="0">
                <a:latin typeface="Century Gothic" panose="020B0502020202020204" pitchFamily="34" charset="0"/>
              </a:rPr>
              <a:t> — про­цесс от­вле­че­ния (разделения) от тех или иных ха­рак­те­ри­стик объекта для их из­би­ра­тель­но­го анализа;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C11603-2827-4C4D-B6D6-482CEB35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02" y="4001134"/>
            <a:ext cx="2464019" cy="197121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DF8F96-8661-D044-A14F-EBB83C3E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46" y="682059"/>
            <a:ext cx="2054930" cy="208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3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Неявный указатель</a:t>
            </a:r>
            <a:br>
              <a:rPr lang="en-US" altLang="en-US" sz="3500" b="1" dirty="0">
                <a:latin typeface="Montserrat" pitchFamily="2" charset="0"/>
              </a:rPr>
            </a:br>
            <a:r>
              <a:rPr lang="en-US" altLang="en-US" sz="3500" b="1" dirty="0">
                <a:latin typeface="Montserrat" pitchFamily="2" charset="0"/>
              </a:rPr>
              <a:t>this</a:t>
            </a:r>
            <a:endParaRPr lang="ru-RU" altLang="en-US" sz="35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432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817" y="3429000"/>
            <a:ext cx="74929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Century Gothic" panose="020B0502020202020204" pitchFamily="34" charset="0"/>
              </a:rPr>
              <a:t>	 </a:t>
            </a:r>
            <a:r>
              <a:rPr lang="ru-RU" sz="1800" b="1" dirty="0">
                <a:latin typeface="Century Gothic" panose="020B0502020202020204" pitchFamily="34" charset="0"/>
              </a:rPr>
              <a:t>Абстракция</a:t>
            </a:r>
            <a:r>
              <a:rPr lang="ru-RU" sz="1800" dirty="0">
                <a:latin typeface="Century Gothic" panose="020B0502020202020204" pitchFamily="34" charset="0"/>
              </a:rPr>
              <a:t> – это метод программирования  (проектирования), основанный на </a:t>
            </a:r>
            <a:r>
              <a:rPr lang="ru-RU" sz="1800" b="1" dirty="0">
                <a:latin typeface="Century Gothic" panose="020B0502020202020204" pitchFamily="34" charset="0"/>
              </a:rPr>
              <a:t>разделении</a:t>
            </a:r>
            <a:r>
              <a:rPr lang="ru-RU" sz="1800" dirty="0">
                <a:latin typeface="Century Gothic" panose="020B0502020202020204" pitchFamily="34" charset="0"/>
              </a:rPr>
              <a:t> интерфейса и реализации.</a:t>
            </a: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769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934691"/>
            <a:ext cx="7117268" cy="272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latin typeface="Century Gothic" panose="020B0502020202020204" pitchFamily="34" charset="0"/>
              </a:rPr>
              <a:t>Дочерние классы </a:t>
            </a:r>
            <a:r>
              <a:rPr lang="ru-RU" sz="1800" dirty="0">
                <a:latin typeface="Century Gothic" panose="020B0502020202020204" pitchFamily="34" charset="0"/>
              </a:rPr>
              <a:t>защищены от непреднамеренных ошибок на уровне пользователя, которые могут повредить состояние объекта.</a:t>
            </a:r>
          </a:p>
          <a:p>
            <a:pPr>
              <a:buNone/>
            </a:pPr>
            <a:r>
              <a:rPr lang="ru-RU" sz="1800" b="1" dirty="0">
                <a:latin typeface="Century Gothic" panose="020B0502020202020204" pitchFamily="34" charset="0"/>
              </a:rPr>
              <a:t>Реализация</a:t>
            </a:r>
            <a:r>
              <a:rPr lang="ru-RU" sz="1800" dirty="0">
                <a:latin typeface="Century Gothic" panose="020B0502020202020204" pitchFamily="34" charset="0"/>
              </a:rPr>
              <a:t> дочерних может расширяться или дорабатываться. </a:t>
            </a:r>
          </a:p>
          <a:p>
            <a:pPr>
              <a:buNone/>
            </a:pPr>
            <a:r>
              <a:rPr lang="ru-RU" sz="1800" b="1" dirty="0">
                <a:latin typeface="Century Gothic" panose="020B0502020202020204" pitchFamily="34" charset="0"/>
              </a:rPr>
              <a:t>Возможность</a:t>
            </a:r>
            <a:r>
              <a:rPr lang="ru-RU" sz="1800" dirty="0">
                <a:latin typeface="Century Gothic" panose="020B0502020202020204" pitchFamily="34" charset="0"/>
              </a:rPr>
              <a:t> через абстрактный класс создавать объекты и использовать те методы, которые определены типом дочернего потомка.</a:t>
            </a:r>
          </a:p>
          <a:p>
            <a:pPr>
              <a:buNone/>
            </a:pPr>
            <a:endParaRPr lang="ru-RU" sz="1800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37F87-5A01-E046-97EA-5497E7317387}"/>
              </a:ext>
            </a:extLst>
          </p:cNvPr>
          <p:cNvSpPr txBox="1"/>
          <p:nvPr/>
        </p:nvSpPr>
        <p:spPr>
          <a:xfrm>
            <a:off x="1021817" y="2336014"/>
            <a:ext cx="6072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Плюсы абстракции: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76963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2752" y="3845373"/>
            <a:ext cx="7710987" cy="1726332"/>
          </a:xfrm>
        </p:spPr>
        <p:txBody>
          <a:bodyPr/>
          <a:lstStyle/>
          <a:p>
            <a:pPr marL="0" indent="0">
              <a:buNone/>
            </a:pPr>
            <a:endParaRPr lang="ru-RU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en-US" altLang="en-US" sz="1600" b="1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Напишите реализацию класса </a:t>
            </a:r>
            <a:r>
              <a:rPr lang="en-US" altLang="en-US" sz="1600" dirty="0">
                <a:latin typeface="Montserrat" pitchFamily="2" charset="0"/>
              </a:rPr>
              <a:t>Rectangle (</a:t>
            </a:r>
            <a:r>
              <a:rPr lang="ru-RU" altLang="en-US" sz="1600" dirty="0">
                <a:latin typeface="Montserrat" pitchFamily="2" charset="0"/>
              </a:rPr>
              <a:t>прямоугольник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 с приватными полями длина и ширина. Также реализуйте методы подсчета периметра (</a:t>
            </a:r>
            <a:r>
              <a:rPr lang="en-US" altLang="en-US" sz="1600" dirty="0">
                <a:latin typeface="Montserrat" pitchFamily="2" charset="0"/>
              </a:rPr>
              <a:t>per</a:t>
            </a:r>
            <a:r>
              <a:rPr lang="ru-RU" altLang="en-US" sz="1600" dirty="0">
                <a:latin typeface="Montserrat" pitchFamily="2" charset="0"/>
              </a:rPr>
              <a:t>)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и площади</a:t>
            </a:r>
            <a:r>
              <a:rPr lang="en-US" altLang="en-US" sz="1600" dirty="0">
                <a:latin typeface="Montserrat" pitchFamily="2" charset="0"/>
              </a:rPr>
              <a:t> (sq)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649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2752" y="3518129"/>
            <a:ext cx="7710987" cy="1204577"/>
          </a:xfrm>
        </p:spPr>
        <p:txBody>
          <a:bodyPr/>
          <a:lstStyle/>
          <a:p>
            <a:pPr marL="0" indent="0">
              <a:buNone/>
            </a:pPr>
            <a:endParaRPr lang="ru-RU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en-US" altLang="en-US" sz="1600" b="1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Напишите реализацию класса </a:t>
            </a:r>
            <a:r>
              <a:rPr lang="en-US" altLang="en-US" sz="1600" dirty="0">
                <a:latin typeface="Montserrat" pitchFamily="2" charset="0"/>
              </a:rPr>
              <a:t>Rectangle (</a:t>
            </a:r>
            <a:r>
              <a:rPr lang="ru-RU" altLang="en-US" sz="1600" dirty="0">
                <a:latin typeface="Montserrat" pitchFamily="2" charset="0"/>
              </a:rPr>
              <a:t>прямоугольник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 с приватными полями длина и ширина. Также реализуйте методы подсчета периметра (</a:t>
            </a:r>
            <a:r>
              <a:rPr lang="en-US" altLang="en-US" sz="1600" dirty="0">
                <a:latin typeface="Montserrat" pitchFamily="2" charset="0"/>
              </a:rPr>
              <a:t>per</a:t>
            </a:r>
            <a:r>
              <a:rPr lang="ru-RU" altLang="en-US" sz="1600" dirty="0">
                <a:latin typeface="Montserrat" pitchFamily="2" charset="0"/>
              </a:rPr>
              <a:t>)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и площади</a:t>
            </a:r>
            <a:r>
              <a:rPr lang="en-US" altLang="en-US" sz="1600" dirty="0">
                <a:latin typeface="Montserrat" pitchFamily="2" charset="0"/>
              </a:rPr>
              <a:t> (sq)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AB046-5D7E-5D45-AB05-C36F63F34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52" y="4875106"/>
            <a:ext cx="3685296" cy="11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8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CA1FCE-712A-DB4D-A66A-E2BE7CA2B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43" y="1541256"/>
            <a:ext cx="5774713" cy="4461875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731248C5-EA7C-0F44-A102-B5BBEECD3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994" y="6165304"/>
            <a:ext cx="26540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 err="1">
                <a:latin typeface="Montserrat" pitchFamily="2" charset="0"/>
              </a:rPr>
              <a:t>Rect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495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2752" y="3845373"/>
            <a:ext cx="7710987" cy="1726332"/>
          </a:xfrm>
        </p:spPr>
        <p:txBody>
          <a:bodyPr/>
          <a:lstStyle/>
          <a:p>
            <a:pPr marL="0" indent="0">
              <a:buNone/>
            </a:pPr>
            <a:endParaRPr lang="ru-RU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en-US" altLang="en-US" sz="1600" b="1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Напишите реализацию класса </a:t>
            </a:r>
            <a:r>
              <a:rPr lang="en-US" altLang="en-US" sz="1600" dirty="0">
                <a:latin typeface="Montserrat" pitchFamily="2" charset="0"/>
              </a:rPr>
              <a:t>Circle (</a:t>
            </a:r>
            <a:r>
              <a:rPr lang="ru-RU" altLang="en-US" sz="1600" dirty="0">
                <a:latin typeface="Montserrat" pitchFamily="2" charset="0"/>
              </a:rPr>
              <a:t>круг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 с приватными полями радиус. Также реализуйте методы подсчета длины окружности (</a:t>
            </a:r>
            <a:r>
              <a:rPr lang="en-US" altLang="en-US" sz="1600" dirty="0">
                <a:latin typeface="Montserrat" pitchFamily="2" charset="0"/>
              </a:rPr>
              <a:t>per</a:t>
            </a:r>
            <a:r>
              <a:rPr lang="ru-RU" altLang="en-US" sz="1600" dirty="0">
                <a:latin typeface="Montserrat" pitchFamily="2" charset="0"/>
              </a:rPr>
              <a:t>)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и площади</a:t>
            </a:r>
            <a:r>
              <a:rPr lang="en-US" altLang="en-US" sz="1600" dirty="0">
                <a:latin typeface="Montserrat" pitchFamily="2" charset="0"/>
              </a:rPr>
              <a:t> (sq)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864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2752" y="3518129"/>
            <a:ext cx="7710987" cy="1204577"/>
          </a:xfrm>
        </p:spPr>
        <p:txBody>
          <a:bodyPr/>
          <a:lstStyle/>
          <a:p>
            <a:pPr marL="0" indent="0">
              <a:buNone/>
            </a:pPr>
            <a:endParaRPr lang="ru-RU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en-US" altLang="en-US" sz="1600" b="1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Напишите реализацию класса </a:t>
            </a:r>
            <a:r>
              <a:rPr lang="en-US" altLang="en-US" sz="1600" dirty="0">
                <a:latin typeface="Montserrat" pitchFamily="2" charset="0"/>
              </a:rPr>
              <a:t>Circle (</a:t>
            </a:r>
            <a:r>
              <a:rPr lang="ru-RU" altLang="en-US" sz="1600" dirty="0">
                <a:latin typeface="Montserrat" pitchFamily="2" charset="0"/>
              </a:rPr>
              <a:t>круг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 с приватными полями радиус. Также реализуйте методы подсчета длины окружности (</a:t>
            </a:r>
            <a:r>
              <a:rPr lang="en-US" altLang="en-US" sz="1600" dirty="0">
                <a:latin typeface="Montserrat" pitchFamily="2" charset="0"/>
              </a:rPr>
              <a:t>per</a:t>
            </a:r>
            <a:r>
              <a:rPr lang="ru-RU" altLang="en-US" sz="1600" dirty="0">
                <a:latin typeface="Montserrat" pitchFamily="2" charset="0"/>
              </a:rPr>
              <a:t>)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и площади</a:t>
            </a:r>
            <a:r>
              <a:rPr lang="en-US" altLang="en-US" sz="1600" dirty="0">
                <a:latin typeface="Montserrat" pitchFamily="2" charset="0"/>
              </a:rPr>
              <a:t> (sq)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57EDBC-2C37-584B-894C-224E6AD8C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21" y="4827210"/>
            <a:ext cx="3807847" cy="11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67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731248C5-EA7C-0F44-A102-B5BBEECD3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994" y="6165304"/>
            <a:ext cx="26540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Circle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BD1B63-0988-4141-8006-6D85F332F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325" y="1444178"/>
            <a:ext cx="3227459" cy="45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3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общего между классами?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399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В чем различия?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897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Для чего нужен </a:t>
            </a:r>
            <a:r>
              <a:rPr lang="en-US" altLang="en-US" sz="3000" b="1" dirty="0">
                <a:latin typeface="Montserrat" pitchFamily="2" charset="0"/>
              </a:rPr>
              <a:t>this</a:t>
            </a:r>
            <a:r>
              <a:rPr lang="ru-RU" altLang="en-US" sz="3000" b="1" dirty="0">
                <a:latin typeface="Montserrat" pitchFamily="2" charset="0"/>
              </a:rPr>
              <a:t>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044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Можно ли обобщить?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283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Можем ли мы реализовать механизм наследования?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95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От Квадрата круг?</a:t>
            </a:r>
            <a:br>
              <a:rPr lang="ru-RU" altLang="en-US" sz="3000" b="1" dirty="0">
                <a:latin typeface="Montserrat" pitchFamily="2" charset="0"/>
              </a:rPr>
            </a:br>
            <a:r>
              <a:rPr lang="ru-RU" altLang="en-US" sz="3000" b="1" dirty="0">
                <a:latin typeface="Montserrat" pitchFamily="2" charset="0"/>
              </a:rPr>
              <a:t>От Круга квадрат?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2165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А что если создать общий класс Фигура?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859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62" y="2080166"/>
            <a:ext cx="7117268" cy="385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Мы не можем наследовать круг от прямоугольника </a:t>
            </a:r>
            <a:r>
              <a:rPr lang="ru-RU" sz="1800" dirty="0" err="1">
                <a:latin typeface="Century Gothic" panose="020B0502020202020204" pitchFamily="34" charset="0"/>
              </a:rPr>
              <a:t>тк</a:t>
            </a:r>
            <a:r>
              <a:rPr lang="ru-RU" sz="1800" dirty="0">
                <a:latin typeface="Century Gothic" panose="020B0502020202020204" pitchFamily="34" charset="0"/>
              </a:rPr>
              <a:t> прямоугольник </a:t>
            </a:r>
            <a:r>
              <a:rPr lang="ru-RU" sz="1800" b="1" dirty="0">
                <a:latin typeface="Century Gothic" panose="020B0502020202020204" pitchFamily="34" charset="0"/>
              </a:rPr>
              <a:t>не частный случай</a:t>
            </a:r>
            <a:r>
              <a:rPr lang="ru-RU" sz="1800" dirty="0">
                <a:latin typeface="Century Gothic" panose="020B0502020202020204" pitchFamily="34" charset="0"/>
              </a:rPr>
              <a:t> круга и наоборот.</a:t>
            </a:r>
            <a:endParaRPr lang="en-US" sz="1800" dirty="0">
              <a:latin typeface="Century Gothic" panose="020B0502020202020204" pitchFamily="34" charset="0"/>
            </a:endParaRPr>
          </a:p>
          <a:p>
            <a:pPr>
              <a:buNone/>
            </a:pPr>
            <a:endParaRPr lang="ru-RU" sz="1800" dirty="0">
              <a:latin typeface="Century Gothic" panose="020B0502020202020204" pitchFamily="34" charset="0"/>
            </a:endParaRPr>
          </a:p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В данной задаче мы пойдем по пути </a:t>
            </a:r>
            <a:r>
              <a:rPr lang="ru-RU" sz="1800" b="1" dirty="0">
                <a:latin typeface="Century Gothic" panose="020B0502020202020204" pitchFamily="34" charset="0"/>
              </a:rPr>
              <a:t>абстрагирования </a:t>
            </a:r>
            <a:r>
              <a:rPr lang="ru-RU" sz="1800" dirty="0">
                <a:latin typeface="Century Gothic" panose="020B0502020202020204" pitchFamily="34" charset="0"/>
              </a:rPr>
              <a:t>(создание общего класса </a:t>
            </a:r>
            <a:r>
              <a:rPr lang="en-US" sz="1800" dirty="0">
                <a:latin typeface="Century Gothic" panose="020B0502020202020204" pitchFamily="34" charset="0"/>
              </a:rPr>
              <a:t>Figure</a:t>
            </a:r>
            <a:r>
              <a:rPr lang="ru-RU" sz="1800" dirty="0">
                <a:latin typeface="Century Gothic" panose="020B0502020202020204" pitchFamily="34" charset="0"/>
              </a:rPr>
              <a:t>) от того, кто будет наследником: круг, квадрат, шестиугольник, </a:t>
            </a:r>
            <a:r>
              <a:rPr lang="en-US" sz="1800" dirty="0">
                <a:latin typeface="Century Gothic" panose="020B0502020202020204" pitchFamily="34" charset="0"/>
              </a:rPr>
              <a:t>n – </a:t>
            </a:r>
            <a:r>
              <a:rPr lang="ru-RU" sz="1800" dirty="0">
                <a:latin typeface="Century Gothic" panose="020B0502020202020204" pitchFamily="34" charset="0"/>
              </a:rPr>
              <a:t>угольник. </a:t>
            </a:r>
            <a:endParaRPr lang="en-US" sz="1800" dirty="0">
              <a:latin typeface="Century Gothic" panose="020B0502020202020204" pitchFamily="34" charset="0"/>
            </a:endParaRPr>
          </a:p>
          <a:p>
            <a:pPr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>
              <a:buNone/>
            </a:pPr>
            <a:r>
              <a:rPr lang="en-US" sz="1800" dirty="0">
                <a:latin typeface="Century Gothic" panose="020B0502020202020204" pitchFamily="34" charset="0"/>
              </a:rPr>
              <a:t>	</a:t>
            </a:r>
            <a:r>
              <a:rPr lang="ru-RU" sz="1800" dirty="0">
                <a:latin typeface="Century Gothic" panose="020B0502020202020204" pitchFamily="34" charset="0"/>
              </a:rPr>
              <a:t>В абстрактном классе </a:t>
            </a:r>
            <a:r>
              <a:rPr lang="en-US" sz="1800" dirty="0">
                <a:latin typeface="Century Gothic" panose="020B0502020202020204" pitchFamily="34" charset="0"/>
              </a:rPr>
              <a:t>Figure </a:t>
            </a:r>
            <a:r>
              <a:rPr lang="ru-RU" sz="1800" dirty="0">
                <a:latin typeface="Century Gothic" panose="020B0502020202020204" pitchFamily="34" charset="0"/>
              </a:rPr>
              <a:t>будут 3 метода: подсчет периметра, площади, деструктор.</a:t>
            </a:r>
          </a:p>
          <a:p>
            <a:pPr>
              <a:buNone/>
            </a:pPr>
            <a:endParaRPr lang="ru-RU" sz="1800" dirty="0">
              <a:latin typeface="Century Gothic" panose="020B0502020202020204" pitchFamily="34" charset="0"/>
            </a:endParaRPr>
          </a:p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</a:t>
            </a:r>
            <a:r>
              <a:rPr lang="ru-RU" sz="1800" b="1" dirty="0">
                <a:latin typeface="Century Gothic" panose="020B0502020202020204" pitchFamily="34" charset="0"/>
              </a:rPr>
              <a:t>ВАЖНО:</a:t>
            </a:r>
            <a:r>
              <a:rPr lang="ru-RU" sz="1800" dirty="0">
                <a:latin typeface="Century Gothic" panose="020B0502020202020204" pitchFamily="34" charset="0"/>
              </a:rPr>
              <a:t> объект абстрактного класса </a:t>
            </a:r>
            <a:r>
              <a:rPr lang="ru-RU" sz="1800" b="1" dirty="0">
                <a:latin typeface="Century Gothic" panose="020B0502020202020204" pitchFamily="34" charset="0"/>
              </a:rPr>
              <a:t>не может быть создан</a:t>
            </a:r>
            <a:r>
              <a:rPr lang="ru-RU" sz="1800" dirty="0">
                <a:latin typeface="Century Gothic" panose="020B0502020202020204" pitchFamily="34" charset="0"/>
              </a:rPr>
              <a:t>, </a:t>
            </a:r>
            <a:r>
              <a:rPr lang="ru-RU" sz="1800" dirty="0" err="1">
                <a:latin typeface="Century Gothic" panose="020B0502020202020204" pitchFamily="34" charset="0"/>
              </a:rPr>
              <a:t>тк</a:t>
            </a:r>
            <a:r>
              <a:rPr lang="ru-RU" sz="1800" dirty="0">
                <a:latin typeface="Century Gothic" panose="020B0502020202020204" pitchFamily="34" charset="0"/>
              </a:rPr>
              <a:t> он не является завершенным.</a:t>
            </a: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39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А какая реализация будет у этих методов?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0985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62" y="2388362"/>
            <a:ext cx="711726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При реализации абстрактного класса часть его методов не будут иметь реализацию</a:t>
            </a: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80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62" y="2388362"/>
            <a:ext cx="711726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При реализации абстрактного класса часть его методов не будут иметь реализацию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C43F1A-6AA2-B743-AE45-2DB389273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71" y="3482106"/>
            <a:ext cx="3669258" cy="1944836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59E6FF5D-3E6D-8B43-96E8-B1124B4B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8321" y="6024552"/>
            <a:ext cx="2654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ru-RU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A782B449-1DD9-5747-BDDB-97D5947F2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819" y="5773634"/>
            <a:ext cx="41388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 </a:t>
            </a:r>
            <a:r>
              <a:rPr lang="ru-RU" sz="1400" dirty="0">
                <a:latin typeface="Montserrat" pitchFamily="2" charset="0"/>
              </a:rPr>
              <a:t>с чисто виртуальными функциями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963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277357"/>
            <a:ext cx="7117268" cy="309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</a:t>
            </a:r>
            <a:r>
              <a:rPr lang="ru-RU" sz="1800" b="1" dirty="0">
                <a:latin typeface="Century Gothic" panose="020B0502020202020204" pitchFamily="34" charset="0"/>
              </a:rPr>
              <a:t>Чисто виртуальная функция </a:t>
            </a:r>
            <a:r>
              <a:rPr lang="ru-RU" sz="1800" dirty="0">
                <a:latin typeface="Century Gothic" panose="020B0502020202020204" pitchFamily="34" charset="0"/>
              </a:rPr>
              <a:t>(</a:t>
            </a:r>
            <a:r>
              <a:rPr lang="en" sz="1800" dirty="0">
                <a:latin typeface="Century Gothic" panose="020B0502020202020204" pitchFamily="34" charset="0"/>
              </a:rPr>
              <a:t>pure virtual function) </a:t>
            </a:r>
            <a:r>
              <a:rPr lang="ru-RU" sz="1800" dirty="0">
                <a:latin typeface="Century Gothic" panose="020B0502020202020204" pitchFamily="34" charset="0"/>
              </a:rPr>
              <a:t>является функцией, которая объявляется в базовом классе, но не имеет в нем определения. </a:t>
            </a:r>
          </a:p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Поскольку она не имеет определения, то есть тела в этом базовом классе, то всякий производный класс обязан переопределять данную ф-</a:t>
            </a:r>
            <a:r>
              <a:rPr lang="ru-RU" sz="1800" dirty="0" err="1">
                <a:latin typeface="Century Gothic" panose="020B0502020202020204" pitchFamily="34" charset="0"/>
              </a:rPr>
              <a:t>ию</a:t>
            </a:r>
            <a:r>
              <a:rPr lang="ru-RU" sz="1800" dirty="0">
                <a:latin typeface="Century Gothic" panose="020B0502020202020204" pitchFamily="34" charset="0"/>
              </a:rPr>
              <a:t>.</a:t>
            </a:r>
          </a:p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Для объявления чисто виртуальной функции используется следующая общая форма:</a:t>
            </a:r>
          </a:p>
          <a:p>
            <a:pPr>
              <a:buNone/>
            </a:pPr>
            <a:endParaRPr lang="ru-RU" sz="1800" dirty="0">
              <a:latin typeface="Century Gothic" panose="020B0502020202020204" pitchFamily="34" charset="0"/>
            </a:endParaRPr>
          </a:p>
          <a:p>
            <a:pPr algn="ctr">
              <a:buNone/>
            </a:pPr>
            <a:r>
              <a:rPr lang="en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ru-RU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тип </a:t>
            </a:r>
            <a:r>
              <a:rPr lang="ru-RU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имя_функции</a:t>
            </a:r>
            <a:r>
              <a:rPr lang="ru-RU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(список параметров) = 0;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5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9E6FF5D-3E6D-8B43-96E8-B1124B4B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8321" y="6024552"/>
            <a:ext cx="2654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ru-RU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A782B449-1DD9-5747-BDDB-97D5947F2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69" y="6094648"/>
            <a:ext cx="41388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Реализуем механизм наследования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BAA3BE-2962-724B-9B2B-9E373F7C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04" y="1201955"/>
            <a:ext cx="3456384" cy="4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414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906" y="4518391"/>
            <a:ext cx="7710987" cy="1204577"/>
          </a:xfrm>
        </p:spPr>
        <p:txBody>
          <a:bodyPr/>
          <a:lstStyle/>
          <a:p>
            <a:pPr marL="0" indent="0">
              <a:buNone/>
            </a:pPr>
            <a:endParaRPr lang="ru-RU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Допишите ф-</a:t>
            </a:r>
            <a:r>
              <a:rPr lang="ru-RU" altLang="en-US" sz="1600" dirty="0" err="1">
                <a:latin typeface="Montserrat" pitchFamily="2" charset="0"/>
              </a:rPr>
              <a:t>ии</a:t>
            </a:r>
            <a:r>
              <a:rPr lang="ru-RU" altLang="en-US" sz="1600" dirty="0">
                <a:latin typeface="Montserrat" pitchFamily="2" charset="0"/>
              </a:rPr>
              <a:t> ввода и вывода полей.</a:t>
            </a:r>
          </a:p>
        </p:txBody>
      </p:sp>
    </p:spTree>
    <p:extLst>
      <p:ext uri="{BB962C8B-B14F-4D97-AF65-F5344CB8AC3E}">
        <p14:creationId xmlns:p14="http://schemas.microsoft.com/office/powerpoint/2010/main" val="1307378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62" y="1944407"/>
            <a:ext cx="7117268" cy="121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Для того,  чтобы увидеть прелесть абстракции, посмотрим на </a:t>
            </a:r>
            <a:r>
              <a:rPr lang="en-US" sz="1800" dirty="0">
                <a:latin typeface="Century Gothic" panose="020B0502020202020204" pitchFamily="34" charset="0"/>
              </a:rPr>
              <a:t>main().</a:t>
            </a:r>
          </a:p>
          <a:p>
            <a:pPr>
              <a:buNone/>
            </a:pPr>
            <a:r>
              <a:rPr lang="en-US" sz="1800" dirty="0">
                <a:latin typeface="Century Gothic" panose="020B0502020202020204" pitchFamily="34" charset="0"/>
              </a:rPr>
              <a:t>	</a:t>
            </a:r>
            <a:r>
              <a:rPr lang="ru-RU" sz="1800" dirty="0">
                <a:latin typeface="Century Gothic" panose="020B0502020202020204" pitchFamily="34" charset="0"/>
              </a:rPr>
              <a:t>Через указатель базового класса на объект дочернего класса, будем вызывать тот метод, который нужен объекту.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9E6FF5D-3E6D-8B43-96E8-B1124B4B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8321" y="6024552"/>
            <a:ext cx="2654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ru-RU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A782B449-1DD9-5747-BDDB-97D5947F2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819" y="5905889"/>
            <a:ext cx="41388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Реализация </a:t>
            </a:r>
            <a:r>
              <a:rPr lang="en-US" sz="1400" dirty="0">
                <a:latin typeface="Montserrat" pitchFamily="2" charset="0"/>
              </a:rPr>
              <a:t>main()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4E778F-AC45-0D44-8F9B-FB730FC1F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21" y="3423790"/>
            <a:ext cx="3468011" cy="23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95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62" y="1944407"/>
            <a:ext cx="711726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Century Gothic" panose="020B0502020202020204" pitchFamily="34" charset="0"/>
              </a:rPr>
              <a:t>	В конечном итоге мы работаем с </a:t>
            </a:r>
            <a:r>
              <a:rPr lang="ru-RU" sz="1800" b="1" dirty="0">
                <a:latin typeface="Century Gothic" panose="020B0502020202020204" pitchFamily="34" charset="0"/>
              </a:rPr>
              <a:t>абстрактным</a:t>
            </a:r>
            <a:r>
              <a:rPr lang="ru-RU" sz="1800" dirty="0">
                <a:latin typeface="Century Gothic" panose="020B0502020202020204" pitchFamily="34" charset="0"/>
              </a:rPr>
              <a:t> </a:t>
            </a:r>
            <a:r>
              <a:rPr lang="ru-RU" sz="1800" b="1" dirty="0">
                <a:latin typeface="Century Gothic" panose="020B0502020202020204" pitchFamily="34" charset="0"/>
              </a:rPr>
              <a:t>объектом</a:t>
            </a:r>
            <a:r>
              <a:rPr lang="ru-RU" sz="1800" dirty="0">
                <a:latin typeface="Century Gothic" panose="020B0502020202020204" pitchFamily="34" charset="0"/>
              </a:rPr>
              <a:t>, который </a:t>
            </a:r>
            <a:r>
              <a:rPr lang="ru-RU" sz="1800" b="1" dirty="0">
                <a:latin typeface="Century Gothic" panose="020B0502020202020204" pitchFamily="34" charset="0"/>
              </a:rPr>
              <a:t>сам</a:t>
            </a:r>
            <a:r>
              <a:rPr lang="ru-RU" sz="1800" dirty="0">
                <a:latin typeface="Century Gothic" panose="020B0502020202020204" pitchFamily="34" charset="0"/>
              </a:rPr>
              <a:t> понимает на что он ссылается.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9E6FF5D-3E6D-8B43-96E8-B1124B4B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8321" y="6024552"/>
            <a:ext cx="2654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EA-208E-5845-A1FF-9F9C4DF05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80" y="3194583"/>
            <a:ext cx="5049120" cy="7809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61234E-3CE0-9F4F-8165-8B04C7E0D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32" y="4750127"/>
            <a:ext cx="5048768" cy="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34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6004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Абстракция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80528" y="-423100"/>
            <a:ext cx="443969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138783F-C935-E340-84D1-AE9AA5209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28" y="2046887"/>
            <a:ext cx="6177898" cy="3744181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B822F2CA-FDA0-3240-863F-85999A484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819" y="6059778"/>
            <a:ext cx="41388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Альтернативная реализация </a:t>
            </a:r>
            <a:r>
              <a:rPr lang="en-US" sz="1400" dirty="0">
                <a:latin typeface="Montserrat" pitchFamily="2" charset="0"/>
              </a:rPr>
              <a:t>main()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138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906" y="4433350"/>
            <a:ext cx="7710987" cy="69005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Задача:</a:t>
            </a:r>
            <a:r>
              <a:rPr lang="en-US" altLang="en-US" sz="1600" b="1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Добавьте метод </a:t>
            </a:r>
            <a:r>
              <a:rPr lang="en-US" altLang="en-US" sz="1600" dirty="0">
                <a:latin typeface="Montserrat" pitchFamily="2" charset="0"/>
              </a:rPr>
              <a:t>compare, </a:t>
            </a:r>
            <a:r>
              <a:rPr lang="ru-RU" altLang="en-US" sz="1600" dirty="0">
                <a:latin typeface="Montserrat" pitchFamily="2" charset="0"/>
              </a:rPr>
              <a:t>который ищет отношение периметра к площади.</a:t>
            </a:r>
          </a:p>
        </p:txBody>
      </p:sp>
    </p:spTree>
    <p:extLst>
      <p:ext uri="{BB962C8B-B14F-4D97-AF65-F5344CB8AC3E}">
        <p14:creationId xmlns:p14="http://schemas.microsoft.com/office/powerpoint/2010/main" val="220345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наследование?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359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308965"/>
            <a:ext cx="731361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Наследование</a:t>
            </a:r>
            <a:r>
              <a:rPr lang="en" sz="1800" dirty="0">
                <a:latin typeface="Montserrat" pitchFamily="2" charset="0"/>
              </a:rPr>
              <a:t> —</a:t>
            </a:r>
            <a:r>
              <a:rPr lang="ru-RU" sz="1800" dirty="0">
                <a:latin typeface="Montserrat" pitchFamily="2" charset="0"/>
              </a:rPr>
              <a:t> парадигма ООП, при которой дочерний объект получает те же поля и методы, что и в базовом классе. 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Наследование</a:t>
            </a:r>
            <a:r>
              <a:rPr lang="ru-RU" sz="1800" dirty="0">
                <a:latin typeface="Montserrat" pitchFamily="2" charset="0"/>
              </a:rPr>
              <a:t> позволяет определить базовый класс для определенных функций (доступа к данным или действий), а затем создавать производные классы, которые наследуют или переопределяют функции 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232076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745453"/>
            <a:ext cx="73136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3652795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13102</TotalTime>
  <Words>1073</Words>
  <Application>Microsoft Macintosh PowerPoint</Application>
  <PresentationFormat>Экран (4:3)</PresentationFormat>
  <Paragraphs>167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3" baseType="lpstr">
      <vt:lpstr>Arial</vt:lpstr>
      <vt:lpstr>Calibri</vt:lpstr>
      <vt:lpstr>Calibri Light</vt:lpstr>
      <vt:lpstr>Century Gothic</vt:lpstr>
      <vt:lpstr>Consolas</vt:lpstr>
      <vt:lpstr>Montserrat</vt:lpstr>
      <vt:lpstr>Montserrat Medium</vt:lpstr>
      <vt:lpstr>Wingdings</vt:lpstr>
      <vt:lpstr>Тема Office</vt:lpstr>
      <vt:lpstr>Урок 13</vt:lpstr>
      <vt:lpstr>Разбор ДЗ</vt:lpstr>
      <vt:lpstr>Повтороение</vt:lpstr>
      <vt:lpstr>Неявный указатель this</vt:lpstr>
      <vt:lpstr>Для чего нужен this?</vt:lpstr>
      <vt:lpstr>Наследование</vt:lpstr>
      <vt:lpstr>Что такое наследование?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Задача</vt:lpstr>
      <vt:lpstr>Структуры объектов</vt:lpstr>
      <vt:lpstr>Задача</vt:lpstr>
      <vt:lpstr>Задача</vt:lpstr>
      <vt:lpstr>Задача</vt:lpstr>
      <vt:lpstr>Задача</vt:lpstr>
      <vt:lpstr>Задача</vt:lpstr>
      <vt:lpstr>Абстракция</vt:lpstr>
      <vt:lpstr>Что такое Абсстракция?</vt:lpstr>
      <vt:lpstr>Где они применяются?</vt:lpstr>
      <vt:lpstr>Абстракция используется только на C++?</vt:lpstr>
      <vt:lpstr>Абстракция</vt:lpstr>
      <vt:lpstr>Абстракция</vt:lpstr>
      <vt:lpstr>Абстракция</vt:lpstr>
      <vt:lpstr>Задача</vt:lpstr>
      <vt:lpstr>Задача</vt:lpstr>
      <vt:lpstr>Абстракция</vt:lpstr>
      <vt:lpstr>Задача</vt:lpstr>
      <vt:lpstr>Задача</vt:lpstr>
      <vt:lpstr>Абстракция</vt:lpstr>
      <vt:lpstr>Что общего между классами?</vt:lpstr>
      <vt:lpstr>В чем различия?</vt:lpstr>
      <vt:lpstr>Можно ли обобщить?</vt:lpstr>
      <vt:lpstr>Можем ли мы реализовать механизм наследования?</vt:lpstr>
      <vt:lpstr>От Квадрата круг? От Круга квадрат?</vt:lpstr>
      <vt:lpstr>А что если создать общий класс Фигура?</vt:lpstr>
      <vt:lpstr>Абстракция</vt:lpstr>
      <vt:lpstr>А какая реализация будет у этих методов?</vt:lpstr>
      <vt:lpstr>Абстракция</vt:lpstr>
      <vt:lpstr>Абстракция</vt:lpstr>
      <vt:lpstr>Абстракция</vt:lpstr>
      <vt:lpstr>Абстракция</vt:lpstr>
      <vt:lpstr>Задача</vt:lpstr>
      <vt:lpstr>Абстракция</vt:lpstr>
      <vt:lpstr>Абстракция</vt:lpstr>
      <vt:lpstr>Абстракция</vt:lpstr>
      <vt:lpstr>Задача</vt:lpstr>
    </vt:vector>
  </TitlesOfParts>
  <Company>MGTU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 программирования C++</dc:title>
  <dc:creator>Ivanova</dc:creator>
  <cp:lastModifiedBy>артеи гудзенко</cp:lastModifiedBy>
  <cp:revision>262</cp:revision>
  <dcterms:created xsi:type="dcterms:W3CDTF">2005-12-18T05:43:07Z</dcterms:created>
  <dcterms:modified xsi:type="dcterms:W3CDTF">2023-01-13T15:29:37Z</dcterms:modified>
</cp:coreProperties>
</file>